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4"/>
  </p:notesMasterIdLst>
  <p:sldIdLst>
    <p:sldId id="264" r:id="rId2"/>
    <p:sldId id="265" r:id="rId3"/>
    <p:sldId id="256" r:id="rId4"/>
    <p:sldId id="259" r:id="rId5"/>
    <p:sldId id="257" r:id="rId6"/>
    <p:sldId id="258" r:id="rId7"/>
    <p:sldId id="266" r:id="rId8"/>
    <p:sldId id="260" r:id="rId9"/>
    <p:sldId id="261" r:id="rId10"/>
    <p:sldId id="262" r:id="rId11"/>
    <p:sldId id="263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C9B497-3BCD-470E-8A30-94E45672BB54}" type="datetimeFigureOut">
              <a:rPr lang="ko-KR" altLang="en-US" smtClean="0"/>
              <a:t>2016-09-22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71875-30CD-4480-8CB3-36D0C2331E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274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I’ll introduce</a:t>
            </a:r>
            <a:r>
              <a:rPr kumimoji="1" lang="en-US" altLang="ko-KR" baseline="0" dirty="0" smtClean="0"/>
              <a:t> the ‘Jelly Maze’. This game is a 3D mazelike puzzle game.</a:t>
            </a:r>
          </a:p>
          <a:p>
            <a:r>
              <a:rPr kumimoji="1" lang="en-US" altLang="ko-KR" baseline="0" dirty="0" smtClean="0"/>
              <a:t>Since jelly is sticky, any wall can be a floor to the jelly(even the ceiling can be, too).</a:t>
            </a:r>
          </a:p>
          <a:p>
            <a:r>
              <a:rPr kumimoji="1" lang="en-US" altLang="ko-KR" baseline="0" dirty="0" smtClean="0"/>
              <a:t>This picture depicts the rotating functionality. It operates like rotating the maze, but what actually rotating is the jelly.</a:t>
            </a:r>
            <a:endParaRPr kumimoji="1"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5C8B2B-7937-7643-ADFD-29ED18804B9A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89998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The rotation</a:t>
            </a:r>
            <a:r>
              <a:rPr kumimoji="1" lang="en-US" altLang="ko-KR" baseline="0" dirty="0" smtClean="0"/>
              <a:t> works by tilting mobile device. And motivation behind the rotating function is this situation.</a:t>
            </a:r>
          </a:p>
          <a:p>
            <a:r>
              <a:rPr kumimoji="1" lang="en-US" altLang="ko-KR" baseline="0" dirty="0" smtClean="0"/>
              <a:t>Initially the hole is on the floor, but after we changed the floor, it isn’t on the floor anymore.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5C8B2B-7937-7643-ADFD-29ED18804B9A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45797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This </a:t>
            </a:r>
            <a:r>
              <a:rPr kumimoji="1" lang="en-US" altLang="ko-KR" smtClean="0"/>
              <a:t>is another</a:t>
            </a:r>
            <a:r>
              <a:rPr kumimoji="1" lang="en-US" altLang="ko-KR" baseline="0" smtClean="0"/>
              <a:t> </a:t>
            </a:r>
            <a:r>
              <a:rPr kumimoji="1" lang="en-US" altLang="ko-KR" smtClean="0"/>
              <a:t>motivational</a:t>
            </a:r>
            <a:r>
              <a:rPr kumimoji="1" lang="en-US" altLang="ko-KR" baseline="0" smtClean="0"/>
              <a:t> </a:t>
            </a:r>
            <a:r>
              <a:rPr kumimoji="1" lang="en-US" altLang="ko-KR" baseline="0" dirty="0" smtClean="0"/>
              <a:t>situation.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5C8B2B-7937-7643-ADFD-29ED18804B9A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26807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5C8B2B-7937-7643-ADFD-29ED18804B9A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98826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5C8B2B-7937-7643-ADFD-29ED18804B9A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7610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9/22/2016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ko-KR" sz="11500" dirty="0" smtClean="0"/>
              <a:t>Team 2</a:t>
            </a:r>
            <a:endParaRPr lang="ko-KR" altLang="en-US" sz="115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2012047"/>
          </a:xfrm>
        </p:spPr>
        <p:txBody>
          <a:bodyPr>
            <a:noAutofit/>
          </a:bodyPr>
          <a:lstStyle/>
          <a:p>
            <a:pPr algn="l"/>
            <a:r>
              <a:rPr lang="en-US" altLang="ko-KR" sz="1800" dirty="0" smtClean="0"/>
              <a:t>20165612 </a:t>
            </a:r>
            <a:r>
              <a:rPr lang="ko-KR" altLang="en-US" sz="1800" dirty="0" err="1" smtClean="0"/>
              <a:t>최승표</a:t>
            </a:r>
            <a:endParaRPr lang="en-US" altLang="ko-KR" sz="1800" dirty="0" smtClean="0"/>
          </a:p>
          <a:p>
            <a:pPr algn="l"/>
            <a:r>
              <a:rPr lang="en-US" altLang="ko-KR" sz="1800" dirty="0" smtClean="0"/>
              <a:t>20163030 </a:t>
            </a:r>
            <a:r>
              <a:rPr lang="ko-KR" altLang="en-US" sz="1800" dirty="0" err="1" smtClean="0"/>
              <a:t>고창영</a:t>
            </a:r>
            <a:endParaRPr lang="en-US" altLang="ko-KR" sz="1800" dirty="0" smtClean="0"/>
          </a:p>
          <a:p>
            <a:pPr algn="l"/>
            <a:r>
              <a:rPr lang="en-US" altLang="ko-KR" sz="1800" dirty="0" smtClean="0"/>
              <a:t>20120250 </a:t>
            </a:r>
            <a:r>
              <a:rPr lang="ko-KR" altLang="en-US" sz="1800" dirty="0" smtClean="0"/>
              <a:t>김민석</a:t>
            </a:r>
            <a:endParaRPr lang="en-US" altLang="ko-KR" sz="1800" dirty="0" smtClean="0"/>
          </a:p>
          <a:p>
            <a:pPr algn="l"/>
            <a:r>
              <a:rPr lang="en-US" altLang="ko-KR" sz="1800" dirty="0" smtClean="0"/>
              <a:t>20140394 </a:t>
            </a:r>
            <a:r>
              <a:rPr lang="ko-KR" altLang="en-US" sz="1800" dirty="0" smtClean="0"/>
              <a:t>이규성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28737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Overall System Design</a:t>
            </a:r>
            <a:endParaRPr kumimoji="1" lang="ko-KR" altLang="en-US"/>
          </a:p>
        </p:txBody>
      </p:sp>
      <p:sp>
        <p:nvSpPr>
          <p:cNvPr id="4" name="원통[C] 3"/>
          <p:cNvSpPr/>
          <p:nvPr/>
        </p:nvSpPr>
        <p:spPr>
          <a:xfrm>
            <a:off x="6525446" y="4422493"/>
            <a:ext cx="2086373" cy="1444356"/>
          </a:xfrm>
          <a:prstGeom prst="can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099993" y="2076890"/>
            <a:ext cx="2419874" cy="424893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268184" y="2639245"/>
            <a:ext cx="2092054" cy="323118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구름 7"/>
          <p:cNvSpPr/>
          <p:nvPr/>
        </p:nvSpPr>
        <p:spPr>
          <a:xfrm>
            <a:off x="6480601" y="2076890"/>
            <a:ext cx="2176065" cy="1444356"/>
          </a:xfrm>
          <a:prstGeom prst="cloud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텍스트 상자 8"/>
          <p:cNvSpPr txBox="1"/>
          <p:nvPr/>
        </p:nvSpPr>
        <p:spPr>
          <a:xfrm>
            <a:off x="5973787" y="1841915"/>
            <a:ext cx="2957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400" b="1" dirty="0" smtClean="0"/>
              <a:t>No Server</a:t>
            </a:r>
            <a:endParaRPr kumimoji="1" lang="ko-KR" altLang="en-US" sz="4400" b="1"/>
          </a:p>
        </p:txBody>
      </p:sp>
      <p:sp>
        <p:nvSpPr>
          <p:cNvPr id="10" name="텍스트 상자 9"/>
          <p:cNvSpPr txBox="1"/>
          <p:nvPr/>
        </p:nvSpPr>
        <p:spPr>
          <a:xfrm>
            <a:off x="6525446" y="4215513"/>
            <a:ext cx="196239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400" b="1" dirty="0" smtClean="0"/>
              <a:t>No DB</a:t>
            </a:r>
            <a:endParaRPr kumimoji="1" lang="ko-KR" altLang="en-US" sz="4400" b="1"/>
          </a:p>
        </p:txBody>
      </p:sp>
      <p:sp>
        <p:nvSpPr>
          <p:cNvPr id="11" name="없음 기호[&quot;] 10"/>
          <p:cNvSpPr/>
          <p:nvPr/>
        </p:nvSpPr>
        <p:spPr>
          <a:xfrm>
            <a:off x="6930617" y="2770423"/>
            <a:ext cx="1178535" cy="1170429"/>
          </a:xfrm>
          <a:prstGeom prst="noSmoking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13" name="텍스트 상자 12"/>
          <p:cNvSpPr txBox="1"/>
          <p:nvPr/>
        </p:nvSpPr>
        <p:spPr>
          <a:xfrm>
            <a:off x="3780250" y="2811090"/>
            <a:ext cx="106792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 smtClean="0"/>
              <a:t>View</a:t>
            </a:r>
            <a:endParaRPr kumimoji="1" lang="ko-KR" altLang="en-US" sz="3200"/>
          </a:p>
        </p:txBody>
      </p:sp>
      <p:sp>
        <p:nvSpPr>
          <p:cNvPr id="14" name="텍스트 상자 13"/>
          <p:cNvSpPr txBox="1"/>
          <p:nvPr/>
        </p:nvSpPr>
        <p:spPr>
          <a:xfrm>
            <a:off x="3542937" y="3761655"/>
            <a:ext cx="155587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200" dirty="0" smtClean="0"/>
              <a:t>Control</a:t>
            </a:r>
            <a:endParaRPr kumimoji="1" lang="ko-KR" altLang="en-US" sz="3200"/>
          </a:p>
        </p:txBody>
      </p:sp>
      <p:sp>
        <p:nvSpPr>
          <p:cNvPr id="15" name="텍스트 상자 14"/>
          <p:cNvSpPr txBox="1"/>
          <p:nvPr/>
        </p:nvSpPr>
        <p:spPr>
          <a:xfrm>
            <a:off x="3724946" y="4664652"/>
            <a:ext cx="1130438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800" dirty="0" smtClean="0"/>
              <a:t>Game</a:t>
            </a:r>
          </a:p>
          <a:p>
            <a:pPr algn="ctr"/>
            <a:r>
              <a:rPr kumimoji="1" lang="en-US" altLang="ko-KR" sz="2800" dirty="0" smtClean="0"/>
              <a:t>Logic</a:t>
            </a:r>
            <a:endParaRPr kumimoji="1" lang="ko-KR" altLang="en-US" sz="2800"/>
          </a:p>
        </p:txBody>
      </p:sp>
      <p:cxnSp>
        <p:nvCxnSpPr>
          <p:cNvPr id="17" name="직선 화살표 연결선 16"/>
          <p:cNvCxnSpPr>
            <a:stCxn id="13" idx="2"/>
            <a:endCxn id="14" idx="0"/>
          </p:cNvCxnSpPr>
          <p:nvPr/>
        </p:nvCxnSpPr>
        <p:spPr>
          <a:xfrm>
            <a:off x="4314211" y="3395865"/>
            <a:ext cx="6664" cy="36579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없음 기호[&quot;] 20"/>
          <p:cNvSpPr/>
          <p:nvPr/>
        </p:nvSpPr>
        <p:spPr>
          <a:xfrm>
            <a:off x="6979364" y="5026355"/>
            <a:ext cx="1178535" cy="1170429"/>
          </a:xfrm>
          <a:prstGeom prst="noSmoking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25" name="직선 화살표 연결선 24"/>
          <p:cNvCxnSpPr>
            <a:stCxn id="14" idx="2"/>
          </p:cNvCxnSpPr>
          <p:nvPr/>
        </p:nvCxnSpPr>
        <p:spPr>
          <a:xfrm flipH="1">
            <a:off x="4314211" y="4346430"/>
            <a:ext cx="6664" cy="3182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79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U</a:t>
            </a:r>
            <a:r>
              <a:rPr kumimoji="1" lang="en-US" altLang="ko-KR" dirty="0" smtClean="0"/>
              <a:t>ser scenario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Bob</a:t>
            </a:r>
            <a:r>
              <a:rPr kumimoji="1" lang="en-US" altLang="ko-KR" dirty="0"/>
              <a:t> </a:t>
            </a:r>
            <a:r>
              <a:rPr kumimoji="1" lang="en-US" altLang="ko-KR" dirty="0" smtClean="0"/>
              <a:t>is a CS-student in </a:t>
            </a:r>
            <a:r>
              <a:rPr kumimoji="1" lang="en-US" altLang="ko-KR" dirty="0" err="1" smtClean="0"/>
              <a:t>kaist</a:t>
            </a:r>
            <a:r>
              <a:rPr kumimoji="1" lang="en-US" altLang="ko-KR" dirty="0" smtClean="0"/>
              <a:t> who wanted to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learn “how light source affects the 3d world.“</a:t>
            </a:r>
          </a:p>
          <a:p>
            <a:r>
              <a:rPr kumimoji="1" lang="en-US" altLang="ko-KR" dirty="0" smtClean="0"/>
              <a:t>Firstly, He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tried to learn it with textbooks.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Sadly, he fails because it was too boring.</a:t>
            </a:r>
          </a:p>
          <a:p>
            <a:r>
              <a:rPr kumimoji="1" lang="en-US" altLang="ko-KR" dirty="0" smtClean="0"/>
              <a:t>So,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bob</a:t>
            </a:r>
            <a:r>
              <a:rPr kumimoji="1" lang="en-US" altLang="ko-KR" dirty="0"/>
              <a:t> </a:t>
            </a:r>
            <a:r>
              <a:rPr kumimoji="1" lang="en-US" altLang="ko-KR" dirty="0" smtClean="0"/>
              <a:t>decide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to play light source puzzle game ‘Need a light’. </a:t>
            </a:r>
          </a:p>
          <a:p>
            <a:r>
              <a:rPr kumimoji="1" lang="en-US" altLang="ko-KR" dirty="0" smtClean="0"/>
              <a:t>With ‘Need a light’</a:t>
            </a:r>
            <a:r>
              <a:rPr kumimoji="1" lang="ko-KR" altLang="en-US" dirty="0" smtClean="0"/>
              <a:t> </a:t>
            </a:r>
            <a:r>
              <a:rPr kumimoji="1" lang="en-US" altLang="ko-KR" dirty="0"/>
              <a:t>He happily succeeded in improving his </a:t>
            </a:r>
            <a:r>
              <a:rPr kumimoji="1" lang="en-US" altLang="ko-KR" dirty="0" smtClean="0"/>
              <a:t>knowledge </a:t>
            </a:r>
            <a:r>
              <a:rPr kumimoji="1" lang="en-US" altLang="ko-KR" smtClean="0"/>
              <a:t>about it</a:t>
            </a:r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766000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600" dirty="0" smtClean="0"/>
              <a:t>Jelly Maze</a:t>
            </a:r>
            <a:endParaRPr lang="ko-KR" altLang="en-US" sz="660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943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“Jelly Maze” : Basic Concept</a:t>
            </a:r>
            <a:endParaRPr kumimoji="1" lang="ko-KR" altLang="en-US" dirty="0"/>
          </a:p>
        </p:txBody>
      </p:sp>
      <p:cxnSp>
        <p:nvCxnSpPr>
          <p:cNvPr id="5" name="직선 연결선[R] 4"/>
          <p:cNvCxnSpPr/>
          <p:nvPr/>
        </p:nvCxnSpPr>
        <p:spPr>
          <a:xfrm flipH="1">
            <a:off x="571503" y="2326901"/>
            <a:ext cx="2957512" cy="2957512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[R] 5"/>
          <p:cNvCxnSpPr/>
          <p:nvPr/>
        </p:nvCxnSpPr>
        <p:spPr>
          <a:xfrm flipH="1">
            <a:off x="2214566" y="2326901"/>
            <a:ext cx="2957512" cy="2957512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/>
          <p:cNvCxnSpPr/>
          <p:nvPr/>
        </p:nvCxnSpPr>
        <p:spPr>
          <a:xfrm>
            <a:off x="571503" y="5271247"/>
            <a:ext cx="0" cy="134386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/>
          <p:cNvCxnSpPr/>
          <p:nvPr/>
        </p:nvCxnSpPr>
        <p:spPr>
          <a:xfrm>
            <a:off x="2214566" y="5271247"/>
            <a:ext cx="0" cy="1343866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/>
          <p:cNvCxnSpPr/>
          <p:nvPr/>
        </p:nvCxnSpPr>
        <p:spPr>
          <a:xfrm>
            <a:off x="571503" y="5284413"/>
            <a:ext cx="164306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/>
          <p:cNvCxnSpPr/>
          <p:nvPr/>
        </p:nvCxnSpPr>
        <p:spPr>
          <a:xfrm>
            <a:off x="571503" y="6615113"/>
            <a:ext cx="164306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13"/>
          <p:cNvCxnSpPr/>
          <p:nvPr/>
        </p:nvCxnSpPr>
        <p:spPr>
          <a:xfrm>
            <a:off x="5172078" y="2358838"/>
            <a:ext cx="0" cy="1298763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/>
          <p:cNvCxnSpPr/>
          <p:nvPr/>
        </p:nvCxnSpPr>
        <p:spPr>
          <a:xfrm flipH="1">
            <a:off x="2195516" y="3676371"/>
            <a:ext cx="2957512" cy="2957512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/>
          <p:cNvCxnSpPr/>
          <p:nvPr/>
        </p:nvCxnSpPr>
        <p:spPr>
          <a:xfrm>
            <a:off x="3529015" y="2326901"/>
            <a:ext cx="164306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[R] 21"/>
          <p:cNvCxnSpPr/>
          <p:nvPr/>
        </p:nvCxnSpPr>
        <p:spPr>
          <a:xfrm>
            <a:off x="3529015" y="2358838"/>
            <a:ext cx="0" cy="1298763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/>
          <p:cNvCxnSpPr/>
          <p:nvPr/>
        </p:nvCxnSpPr>
        <p:spPr>
          <a:xfrm>
            <a:off x="3529015" y="3657601"/>
            <a:ext cx="1643063" cy="0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[R] 23"/>
          <p:cNvCxnSpPr/>
          <p:nvPr/>
        </p:nvCxnSpPr>
        <p:spPr>
          <a:xfrm flipH="1">
            <a:off x="571503" y="3657601"/>
            <a:ext cx="2957512" cy="2957512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230" y="4635596"/>
            <a:ext cx="390524" cy="390524"/>
          </a:xfrm>
          <a:prstGeom prst="rect">
            <a:avLst/>
          </a:prstGeom>
        </p:spPr>
      </p:pic>
      <p:cxnSp>
        <p:nvCxnSpPr>
          <p:cNvPr id="39" name="직선 연결선[R] 38"/>
          <p:cNvCxnSpPr/>
          <p:nvPr/>
        </p:nvCxnSpPr>
        <p:spPr>
          <a:xfrm flipH="1">
            <a:off x="6753225" y="2358837"/>
            <a:ext cx="2957512" cy="2957512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[R] 39"/>
          <p:cNvCxnSpPr/>
          <p:nvPr/>
        </p:nvCxnSpPr>
        <p:spPr>
          <a:xfrm flipH="1">
            <a:off x="8396288" y="2358837"/>
            <a:ext cx="2957512" cy="2957512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[R] 40"/>
          <p:cNvCxnSpPr/>
          <p:nvPr/>
        </p:nvCxnSpPr>
        <p:spPr>
          <a:xfrm>
            <a:off x="6753225" y="5303183"/>
            <a:ext cx="0" cy="134386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[R] 41"/>
          <p:cNvCxnSpPr/>
          <p:nvPr/>
        </p:nvCxnSpPr>
        <p:spPr>
          <a:xfrm>
            <a:off x="8396288" y="5303183"/>
            <a:ext cx="0" cy="134386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[R] 42"/>
          <p:cNvCxnSpPr/>
          <p:nvPr/>
        </p:nvCxnSpPr>
        <p:spPr>
          <a:xfrm>
            <a:off x="6753225" y="5316349"/>
            <a:ext cx="1643063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[R] 43"/>
          <p:cNvCxnSpPr/>
          <p:nvPr/>
        </p:nvCxnSpPr>
        <p:spPr>
          <a:xfrm>
            <a:off x="6753225" y="6647049"/>
            <a:ext cx="164306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[R] 44"/>
          <p:cNvCxnSpPr/>
          <p:nvPr/>
        </p:nvCxnSpPr>
        <p:spPr>
          <a:xfrm>
            <a:off x="11353800" y="2390774"/>
            <a:ext cx="0" cy="1298763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[R] 45"/>
          <p:cNvCxnSpPr/>
          <p:nvPr/>
        </p:nvCxnSpPr>
        <p:spPr>
          <a:xfrm flipH="1">
            <a:off x="8377238" y="3689537"/>
            <a:ext cx="2957512" cy="2957512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[R] 46"/>
          <p:cNvCxnSpPr/>
          <p:nvPr/>
        </p:nvCxnSpPr>
        <p:spPr>
          <a:xfrm>
            <a:off x="9710737" y="2358837"/>
            <a:ext cx="1643063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[R] 47"/>
          <p:cNvCxnSpPr/>
          <p:nvPr/>
        </p:nvCxnSpPr>
        <p:spPr>
          <a:xfrm>
            <a:off x="9710737" y="2390774"/>
            <a:ext cx="0" cy="1298763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[R] 48"/>
          <p:cNvCxnSpPr/>
          <p:nvPr/>
        </p:nvCxnSpPr>
        <p:spPr>
          <a:xfrm>
            <a:off x="9710737" y="3689537"/>
            <a:ext cx="1643063" cy="0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[R] 49"/>
          <p:cNvCxnSpPr/>
          <p:nvPr/>
        </p:nvCxnSpPr>
        <p:spPr>
          <a:xfrm flipH="1">
            <a:off x="6753225" y="3689537"/>
            <a:ext cx="2957512" cy="2957512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그림 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2" y="4667532"/>
            <a:ext cx="390524" cy="390524"/>
          </a:xfrm>
          <a:prstGeom prst="rect">
            <a:avLst/>
          </a:prstGeom>
        </p:spPr>
      </p:pic>
      <p:sp>
        <p:nvSpPr>
          <p:cNvPr id="62" name="굽은 화살표[B] 61"/>
          <p:cNvSpPr/>
          <p:nvPr/>
        </p:nvSpPr>
        <p:spPr>
          <a:xfrm rot="16200000">
            <a:off x="5891265" y="4033258"/>
            <a:ext cx="623513" cy="581162"/>
          </a:xfrm>
          <a:prstGeom prst="bentArrow">
            <a:avLst/>
          </a:prstGeom>
          <a:noFill/>
          <a:ln w="50800">
            <a:solidFill>
              <a:schemeClr val="tx1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03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53"/>
          <p:cNvSpPr/>
          <p:nvPr/>
        </p:nvSpPr>
        <p:spPr>
          <a:xfrm>
            <a:off x="6293062" y="1979251"/>
            <a:ext cx="5314439" cy="367927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77732" y="1850315"/>
            <a:ext cx="3679115" cy="456124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3" name="그림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647053" y="-110914"/>
            <a:ext cx="8529663" cy="78908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33971" y="825034"/>
            <a:ext cx="8289565" cy="668767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“Jelly Maze” : Basic Concept</a:t>
            </a:r>
            <a:endParaRPr kumimoji="1" lang="ko-KR" altLang="en-US" dirty="0"/>
          </a:p>
        </p:txBody>
      </p:sp>
      <p:cxnSp>
        <p:nvCxnSpPr>
          <p:cNvPr id="22" name="직선 연결선[R] 21"/>
          <p:cNvCxnSpPr/>
          <p:nvPr/>
        </p:nvCxnSpPr>
        <p:spPr>
          <a:xfrm>
            <a:off x="2924849" y="2386241"/>
            <a:ext cx="0" cy="1114411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/>
          <p:cNvCxnSpPr/>
          <p:nvPr/>
        </p:nvCxnSpPr>
        <p:spPr>
          <a:xfrm>
            <a:off x="2924849" y="3500651"/>
            <a:ext cx="1073410" cy="0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/>
          <p:cNvCxnSpPr/>
          <p:nvPr/>
        </p:nvCxnSpPr>
        <p:spPr>
          <a:xfrm flipV="1">
            <a:off x="2818456" y="3344638"/>
            <a:ext cx="663323" cy="105938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16"/>
          <p:cNvCxnSpPr/>
          <p:nvPr/>
        </p:nvCxnSpPr>
        <p:spPr>
          <a:xfrm>
            <a:off x="3117886" y="3465186"/>
            <a:ext cx="367094" cy="424526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[R] 51"/>
          <p:cNvCxnSpPr/>
          <p:nvPr/>
        </p:nvCxnSpPr>
        <p:spPr>
          <a:xfrm rot="7200000">
            <a:off x="3030549" y="3507190"/>
            <a:ext cx="482149" cy="323222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3726" y="3832372"/>
            <a:ext cx="652038" cy="571647"/>
          </a:xfrm>
          <a:prstGeom prst="rect">
            <a:avLst/>
          </a:prstGeom>
        </p:spPr>
      </p:pic>
      <p:cxnSp>
        <p:nvCxnSpPr>
          <p:cNvPr id="5" name="직선 연결선[R] 4"/>
          <p:cNvCxnSpPr/>
          <p:nvPr/>
        </p:nvCxnSpPr>
        <p:spPr>
          <a:xfrm flipH="1">
            <a:off x="992712" y="2358837"/>
            <a:ext cx="1932137" cy="2537709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[R] 5"/>
          <p:cNvCxnSpPr/>
          <p:nvPr/>
        </p:nvCxnSpPr>
        <p:spPr>
          <a:xfrm flipH="1">
            <a:off x="2066122" y="2358837"/>
            <a:ext cx="1932137" cy="2537709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/>
          <p:cNvCxnSpPr/>
          <p:nvPr/>
        </p:nvCxnSpPr>
        <p:spPr>
          <a:xfrm>
            <a:off x="992712" y="4885249"/>
            <a:ext cx="0" cy="1153111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/>
          <p:cNvCxnSpPr/>
          <p:nvPr/>
        </p:nvCxnSpPr>
        <p:spPr>
          <a:xfrm>
            <a:off x="2066122" y="4885249"/>
            <a:ext cx="0" cy="1153111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/>
          <p:cNvCxnSpPr/>
          <p:nvPr/>
        </p:nvCxnSpPr>
        <p:spPr>
          <a:xfrm>
            <a:off x="992712" y="4896546"/>
            <a:ext cx="1073410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/>
          <p:cNvCxnSpPr/>
          <p:nvPr/>
        </p:nvCxnSpPr>
        <p:spPr>
          <a:xfrm>
            <a:off x="992712" y="6038360"/>
            <a:ext cx="1073410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13"/>
          <p:cNvCxnSpPr/>
          <p:nvPr/>
        </p:nvCxnSpPr>
        <p:spPr>
          <a:xfrm>
            <a:off x="3998259" y="2386241"/>
            <a:ext cx="0" cy="1114411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/>
          <p:cNvCxnSpPr/>
          <p:nvPr/>
        </p:nvCxnSpPr>
        <p:spPr>
          <a:xfrm flipH="1">
            <a:off x="2053677" y="3516757"/>
            <a:ext cx="1932137" cy="2537709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/>
          <p:cNvCxnSpPr/>
          <p:nvPr/>
        </p:nvCxnSpPr>
        <p:spPr>
          <a:xfrm>
            <a:off x="2924849" y="2358837"/>
            <a:ext cx="1073410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[R] 23"/>
          <p:cNvCxnSpPr/>
          <p:nvPr/>
        </p:nvCxnSpPr>
        <p:spPr>
          <a:xfrm flipH="1">
            <a:off x="992712" y="3500651"/>
            <a:ext cx="1932137" cy="2537709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2157" y="4339825"/>
            <a:ext cx="255129" cy="335091"/>
          </a:xfrm>
          <a:prstGeom prst="rect">
            <a:avLst/>
          </a:prstGeom>
        </p:spPr>
      </p:pic>
      <p:cxnSp>
        <p:nvCxnSpPr>
          <p:cNvPr id="34" name="직선 화살표 연결선 33"/>
          <p:cNvCxnSpPr/>
          <p:nvPr/>
        </p:nvCxnSpPr>
        <p:spPr>
          <a:xfrm flipV="1">
            <a:off x="9313992" y="3032692"/>
            <a:ext cx="799135" cy="971726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9321910" y="3473870"/>
            <a:ext cx="768628" cy="513059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cxnSp>
        <p:nvCxnSpPr>
          <p:cNvPr id="39" name="직선 연결선[R] 38"/>
          <p:cNvCxnSpPr/>
          <p:nvPr/>
        </p:nvCxnSpPr>
        <p:spPr>
          <a:xfrm flipH="1">
            <a:off x="7172074" y="2181166"/>
            <a:ext cx="2277621" cy="2277621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[R] 39"/>
          <p:cNvCxnSpPr/>
          <p:nvPr/>
        </p:nvCxnSpPr>
        <p:spPr>
          <a:xfrm flipH="1">
            <a:off x="8437419" y="2181166"/>
            <a:ext cx="2277621" cy="2277621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[R] 40"/>
          <p:cNvCxnSpPr/>
          <p:nvPr/>
        </p:nvCxnSpPr>
        <p:spPr>
          <a:xfrm>
            <a:off x="7172074" y="4448647"/>
            <a:ext cx="0" cy="103493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[R] 41"/>
          <p:cNvCxnSpPr/>
          <p:nvPr/>
        </p:nvCxnSpPr>
        <p:spPr>
          <a:xfrm>
            <a:off x="8437419" y="4448647"/>
            <a:ext cx="0" cy="103493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[R] 42"/>
          <p:cNvCxnSpPr/>
          <p:nvPr/>
        </p:nvCxnSpPr>
        <p:spPr>
          <a:xfrm>
            <a:off x="7172074" y="4458787"/>
            <a:ext cx="126534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[R] 43"/>
          <p:cNvCxnSpPr/>
          <p:nvPr/>
        </p:nvCxnSpPr>
        <p:spPr>
          <a:xfrm>
            <a:off x="7172074" y="5483577"/>
            <a:ext cx="1265345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[R] 44"/>
          <p:cNvCxnSpPr/>
          <p:nvPr/>
        </p:nvCxnSpPr>
        <p:spPr>
          <a:xfrm>
            <a:off x="10715040" y="2205761"/>
            <a:ext cx="0" cy="100019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[R] 45"/>
          <p:cNvCxnSpPr/>
          <p:nvPr/>
        </p:nvCxnSpPr>
        <p:spPr>
          <a:xfrm flipH="1">
            <a:off x="8422749" y="3205956"/>
            <a:ext cx="2277621" cy="2277621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[R] 46"/>
          <p:cNvCxnSpPr/>
          <p:nvPr/>
        </p:nvCxnSpPr>
        <p:spPr>
          <a:xfrm>
            <a:off x="9449695" y="2181166"/>
            <a:ext cx="126534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[R] 47"/>
          <p:cNvCxnSpPr/>
          <p:nvPr/>
        </p:nvCxnSpPr>
        <p:spPr>
          <a:xfrm>
            <a:off x="9449695" y="2205761"/>
            <a:ext cx="0" cy="1000195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[R] 48"/>
          <p:cNvCxnSpPr/>
          <p:nvPr/>
        </p:nvCxnSpPr>
        <p:spPr>
          <a:xfrm>
            <a:off x="9449695" y="3205956"/>
            <a:ext cx="1265345" cy="0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[R] 49"/>
          <p:cNvCxnSpPr/>
          <p:nvPr/>
        </p:nvCxnSpPr>
        <p:spPr>
          <a:xfrm flipH="1">
            <a:off x="7172074" y="3205956"/>
            <a:ext cx="2277621" cy="2277621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그림 5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8574" y="3959124"/>
            <a:ext cx="300748" cy="300748"/>
          </a:xfrm>
          <a:prstGeom prst="rect">
            <a:avLst/>
          </a:prstGeom>
        </p:spPr>
      </p:pic>
      <p:sp>
        <p:nvSpPr>
          <p:cNvPr id="62" name="굽은 화살표[B] 61"/>
          <p:cNvSpPr/>
          <p:nvPr/>
        </p:nvSpPr>
        <p:spPr>
          <a:xfrm rot="16200000">
            <a:off x="4725856" y="3853965"/>
            <a:ext cx="623513" cy="581162"/>
          </a:xfrm>
          <a:prstGeom prst="bentArrow">
            <a:avLst/>
          </a:prstGeom>
          <a:noFill/>
          <a:ln w="12700"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1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[R] 22"/>
          <p:cNvCxnSpPr/>
          <p:nvPr/>
        </p:nvCxnSpPr>
        <p:spPr>
          <a:xfrm>
            <a:off x="3529015" y="3657601"/>
            <a:ext cx="1643063" cy="0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6910" y="3028532"/>
            <a:ext cx="1138836" cy="1125490"/>
          </a:xfrm>
          <a:prstGeom prst="rect">
            <a:avLst/>
          </a:prstGeom>
        </p:spPr>
      </p:pic>
      <p:cxnSp>
        <p:nvCxnSpPr>
          <p:cNvPr id="48" name="직선 연결선[R] 47"/>
          <p:cNvCxnSpPr/>
          <p:nvPr/>
        </p:nvCxnSpPr>
        <p:spPr>
          <a:xfrm>
            <a:off x="7308058" y="2390775"/>
            <a:ext cx="0" cy="1298763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[R] 48"/>
          <p:cNvCxnSpPr/>
          <p:nvPr/>
        </p:nvCxnSpPr>
        <p:spPr>
          <a:xfrm>
            <a:off x="7308058" y="3689538"/>
            <a:ext cx="1643063" cy="0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[R] 49"/>
          <p:cNvCxnSpPr/>
          <p:nvPr/>
        </p:nvCxnSpPr>
        <p:spPr>
          <a:xfrm flipH="1">
            <a:off x="4350546" y="3689538"/>
            <a:ext cx="2957512" cy="2957512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[R] 23"/>
          <p:cNvCxnSpPr/>
          <p:nvPr/>
        </p:nvCxnSpPr>
        <p:spPr>
          <a:xfrm flipH="1">
            <a:off x="571503" y="3657601"/>
            <a:ext cx="2957512" cy="2957512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화살표 연결선 88"/>
          <p:cNvCxnSpPr/>
          <p:nvPr/>
        </p:nvCxnSpPr>
        <p:spPr>
          <a:xfrm flipH="1">
            <a:off x="9745017" y="4776156"/>
            <a:ext cx="640840" cy="75825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/>
          <p:cNvCxnSpPr/>
          <p:nvPr/>
        </p:nvCxnSpPr>
        <p:spPr>
          <a:xfrm flipH="1">
            <a:off x="5808635" y="3609132"/>
            <a:ext cx="1950178" cy="233404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6" name="그림 8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0753" y="3232198"/>
            <a:ext cx="1138836" cy="1125490"/>
          </a:xfrm>
          <a:prstGeom prst="rect">
            <a:avLst/>
          </a:prstGeom>
        </p:spPr>
      </p:pic>
      <p:cxnSp>
        <p:nvCxnSpPr>
          <p:cNvPr id="7" name="직선 화살표 연결선 6"/>
          <p:cNvCxnSpPr/>
          <p:nvPr/>
        </p:nvCxnSpPr>
        <p:spPr>
          <a:xfrm flipH="1">
            <a:off x="1867281" y="3475779"/>
            <a:ext cx="2514224" cy="169251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“Jelly Maze” : Basic </a:t>
            </a:r>
            <a:r>
              <a:rPr kumimoji="1" lang="en-US" altLang="ko-KR" dirty="0"/>
              <a:t>C</a:t>
            </a:r>
            <a:r>
              <a:rPr kumimoji="1" lang="en-US" altLang="ko-KR" dirty="0" smtClean="0"/>
              <a:t>oncept</a:t>
            </a:r>
            <a:endParaRPr kumimoji="1" lang="ko-KR" altLang="en-US" dirty="0"/>
          </a:p>
        </p:txBody>
      </p:sp>
      <p:cxnSp>
        <p:nvCxnSpPr>
          <p:cNvPr id="5" name="직선 연결선[R] 4"/>
          <p:cNvCxnSpPr/>
          <p:nvPr/>
        </p:nvCxnSpPr>
        <p:spPr>
          <a:xfrm flipH="1">
            <a:off x="571503" y="2326901"/>
            <a:ext cx="2957512" cy="2957512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[R] 5"/>
          <p:cNvCxnSpPr/>
          <p:nvPr/>
        </p:nvCxnSpPr>
        <p:spPr>
          <a:xfrm flipH="1">
            <a:off x="2214566" y="2326901"/>
            <a:ext cx="2957512" cy="2957512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/>
          <p:cNvCxnSpPr/>
          <p:nvPr/>
        </p:nvCxnSpPr>
        <p:spPr>
          <a:xfrm>
            <a:off x="571503" y="5271247"/>
            <a:ext cx="0" cy="134386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/>
          <p:cNvCxnSpPr/>
          <p:nvPr/>
        </p:nvCxnSpPr>
        <p:spPr>
          <a:xfrm>
            <a:off x="2214566" y="5271247"/>
            <a:ext cx="0" cy="1343866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/>
          <p:cNvCxnSpPr/>
          <p:nvPr/>
        </p:nvCxnSpPr>
        <p:spPr>
          <a:xfrm>
            <a:off x="571503" y="5284413"/>
            <a:ext cx="164306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/>
          <p:cNvCxnSpPr/>
          <p:nvPr/>
        </p:nvCxnSpPr>
        <p:spPr>
          <a:xfrm>
            <a:off x="571503" y="6615113"/>
            <a:ext cx="164306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13"/>
          <p:cNvCxnSpPr/>
          <p:nvPr/>
        </p:nvCxnSpPr>
        <p:spPr>
          <a:xfrm>
            <a:off x="5172078" y="2358838"/>
            <a:ext cx="0" cy="1298763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/>
          <p:cNvCxnSpPr/>
          <p:nvPr/>
        </p:nvCxnSpPr>
        <p:spPr>
          <a:xfrm flipH="1">
            <a:off x="2195516" y="3676371"/>
            <a:ext cx="2957512" cy="2957512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/>
          <p:cNvCxnSpPr/>
          <p:nvPr/>
        </p:nvCxnSpPr>
        <p:spPr>
          <a:xfrm>
            <a:off x="3529015" y="2326901"/>
            <a:ext cx="164306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[R] 21"/>
          <p:cNvCxnSpPr/>
          <p:nvPr/>
        </p:nvCxnSpPr>
        <p:spPr>
          <a:xfrm>
            <a:off x="3529015" y="2358838"/>
            <a:ext cx="0" cy="1298763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3465" y="4293814"/>
            <a:ext cx="390524" cy="390524"/>
          </a:xfrm>
          <a:prstGeom prst="rect">
            <a:avLst/>
          </a:prstGeom>
        </p:spPr>
      </p:pic>
      <p:cxnSp>
        <p:nvCxnSpPr>
          <p:cNvPr id="43" name="직선 연결선[R] 42"/>
          <p:cNvCxnSpPr/>
          <p:nvPr/>
        </p:nvCxnSpPr>
        <p:spPr>
          <a:xfrm>
            <a:off x="4350546" y="5316350"/>
            <a:ext cx="1643063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[R] 43"/>
          <p:cNvCxnSpPr/>
          <p:nvPr/>
        </p:nvCxnSpPr>
        <p:spPr>
          <a:xfrm>
            <a:off x="4350546" y="6647050"/>
            <a:ext cx="164306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[R] 38"/>
          <p:cNvCxnSpPr/>
          <p:nvPr/>
        </p:nvCxnSpPr>
        <p:spPr>
          <a:xfrm flipH="1">
            <a:off x="4350546" y="2358838"/>
            <a:ext cx="2957512" cy="2957512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[R] 39"/>
          <p:cNvCxnSpPr/>
          <p:nvPr/>
        </p:nvCxnSpPr>
        <p:spPr>
          <a:xfrm flipH="1">
            <a:off x="5993609" y="2358838"/>
            <a:ext cx="2957512" cy="2957512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[R] 40"/>
          <p:cNvCxnSpPr/>
          <p:nvPr/>
        </p:nvCxnSpPr>
        <p:spPr>
          <a:xfrm>
            <a:off x="4350546" y="5303184"/>
            <a:ext cx="0" cy="134386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[R] 41"/>
          <p:cNvCxnSpPr/>
          <p:nvPr/>
        </p:nvCxnSpPr>
        <p:spPr>
          <a:xfrm>
            <a:off x="5993609" y="5303184"/>
            <a:ext cx="0" cy="134386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[R] 44"/>
          <p:cNvCxnSpPr/>
          <p:nvPr/>
        </p:nvCxnSpPr>
        <p:spPr>
          <a:xfrm>
            <a:off x="8951121" y="2390775"/>
            <a:ext cx="0" cy="1298763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[R] 45"/>
          <p:cNvCxnSpPr/>
          <p:nvPr/>
        </p:nvCxnSpPr>
        <p:spPr>
          <a:xfrm flipH="1">
            <a:off x="5974559" y="3689538"/>
            <a:ext cx="2957512" cy="2957512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[R] 46"/>
          <p:cNvCxnSpPr/>
          <p:nvPr/>
        </p:nvCxnSpPr>
        <p:spPr>
          <a:xfrm>
            <a:off x="7308058" y="2358838"/>
            <a:ext cx="1643063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그림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1846" y="4239606"/>
            <a:ext cx="390524" cy="390524"/>
          </a:xfrm>
          <a:prstGeom prst="rect">
            <a:avLst/>
          </a:prstGeom>
        </p:spPr>
      </p:pic>
      <p:cxnSp>
        <p:nvCxnSpPr>
          <p:cNvPr id="69" name="직선 연결선[R] 68"/>
          <p:cNvCxnSpPr/>
          <p:nvPr/>
        </p:nvCxnSpPr>
        <p:spPr>
          <a:xfrm>
            <a:off x="7591425" y="5316350"/>
            <a:ext cx="164306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[R] 69"/>
          <p:cNvCxnSpPr/>
          <p:nvPr/>
        </p:nvCxnSpPr>
        <p:spPr>
          <a:xfrm>
            <a:off x="7591425" y="6647050"/>
            <a:ext cx="164306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[R] 71"/>
          <p:cNvCxnSpPr/>
          <p:nvPr/>
        </p:nvCxnSpPr>
        <p:spPr>
          <a:xfrm flipH="1">
            <a:off x="7591425" y="2358838"/>
            <a:ext cx="2957512" cy="2957512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[R] 72"/>
          <p:cNvCxnSpPr/>
          <p:nvPr/>
        </p:nvCxnSpPr>
        <p:spPr>
          <a:xfrm flipH="1">
            <a:off x="9234488" y="2358838"/>
            <a:ext cx="2957512" cy="2957512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[R] 73"/>
          <p:cNvCxnSpPr/>
          <p:nvPr/>
        </p:nvCxnSpPr>
        <p:spPr>
          <a:xfrm>
            <a:off x="7591425" y="5303184"/>
            <a:ext cx="0" cy="1343866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[R] 74"/>
          <p:cNvCxnSpPr/>
          <p:nvPr/>
        </p:nvCxnSpPr>
        <p:spPr>
          <a:xfrm>
            <a:off x="9234488" y="5303184"/>
            <a:ext cx="0" cy="134386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[R] 75"/>
          <p:cNvCxnSpPr/>
          <p:nvPr/>
        </p:nvCxnSpPr>
        <p:spPr>
          <a:xfrm>
            <a:off x="12192000" y="2390775"/>
            <a:ext cx="0" cy="1298763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[R] 76"/>
          <p:cNvCxnSpPr/>
          <p:nvPr/>
        </p:nvCxnSpPr>
        <p:spPr>
          <a:xfrm flipH="1">
            <a:off x="9215438" y="3689538"/>
            <a:ext cx="2957512" cy="2957512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[R] 77"/>
          <p:cNvCxnSpPr/>
          <p:nvPr/>
        </p:nvCxnSpPr>
        <p:spPr>
          <a:xfrm>
            <a:off x="10548937" y="2358838"/>
            <a:ext cx="1643063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[R] 78"/>
          <p:cNvCxnSpPr/>
          <p:nvPr/>
        </p:nvCxnSpPr>
        <p:spPr>
          <a:xfrm>
            <a:off x="10548937" y="2390775"/>
            <a:ext cx="0" cy="1298763"/>
          </a:xfrm>
          <a:prstGeom prst="line">
            <a:avLst/>
          </a:prstGeom>
          <a:ln w="762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[R] 79"/>
          <p:cNvCxnSpPr/>
          <p:nvPr/>
        </p:nvCxnSpPr>
        <p:spPr>
          <a:xfrm>
            <a:off x="10548937" y="3689538"/>
            <a:ext cx="1643063" cy="0"/>
          </a:xfrm>
          <a:prstGeom prst="line">
            <a:avLst/>
          </a:prstGeom>
          <a:ln w="762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[R] 80"/>
          <p:cNvCxnSpPr/>
          <p:nvPr/>
        </p:nvCxnSpPr>
        <p:spPr>
          <a:xfrm flipH="1">
            <a:off x="7591425" y="3689538"/>
            <a:ext cx="2957512" cy="2957512"/>
          </a:xfrm>
          <a:prstGeom prst="line">
            <a:avLst/>
          </a:prstGeom>
          <a:ln w="762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그림 8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333" y="4096025"/>
            <a:ext cx="390524" cy="390524"/>
          </a:xfrm>
          <a:prstGeom prst="rect">
            <a:avLst/>
          </a:prstGeom>
        </p:spPr>
      </p:pic>
      <p:pic>
        <p:nvPicPr>
          <p:cNvPr id="88" name="그림 8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6498" y="4154022"/>
            <a:ext cx="1138836" cy="1125490"/>
          </a:xfrm>
          <a:prstGeom prst="rect">
            <a:avLst/>
          </a:prstGeom>
        </p:spPr>
      </p:pic>
      <p:sp>
        <p:nvSpPr>
          <p:cNvPr id="62" name="굽은 화살표[B] 61"/>
          <p:cNvSpPr/>
          <p:nvPr/>
        </p:nvSpPr>
        <p:spPr>
          <a:xfrm rot="16200000">
            <a:off x="8024692" y="4209679"/>
            <a:ext cx="623513" cy="581162"/>
          </a:xfrm>
          <a:prstGeom prst="bentArrow">
            <a:avLst>
              <a:gd name="adj1" fmla="val 25000"/>
              <a:gd name="adj2" fmla="val 20372"/>
              <a:gd name="adj3" fmla="val 25000"/>
              <a:gd name="adj4" fmla="val 43750"/>
            </a:avLst>
          </a:prstGeom>
          <a:noFill/>
          <a:ln w="50800">
            <a:solidFill>
              <a:schemeClr val="tx1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83" name="굽은 화살표[B] 82"/>
          <p:cNvSpPr/>
          <p:nvPr/>
        </p:nvSpPr>
        <p:spPr>
          <a:xfrm rot="16200000">
            <a:off x="4806678" y="4217030"/>
            <a:ext cx="623513" cy="581162"/>
          </a:xfrm>
          <a:prstGeom prst="bentArrow">
            <a:avLst>
              <a:gd name="adj1" fmla="val 25000"/>
              <a:gd name="adj2" fmla="val 20372"/>
              <a:gd name="adj3" fmla="val 25000"/>
              <a:gd name="adj4" fmla="val 43750"/>
            </a:avLst>
          </a:prstGeom>
          <a:noFill/>
          <a:ln w="50800">
            <a:solidFill>
              <a:schemeClr val="tx1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3626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65 0.00972 L -0.20742 0.2300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195" y="11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057 0.04398 L -0.14362 0.31343 " pathEditMode="relative" ptsTypes="AA">
                                      <p:cBhvr>
                                        <p:cTn id="10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641 0.01505 L -0.06888 0.11921 " pathEditMode="relative" ptsTypes="AA">
                                      <p:cBhvr>
                                        <p:cTn id="14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“Jelly Maze” : System Design</a:t>
            </a:r>
            <a:endParaRPr kumimoji="1"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026397"/>
            <a:ext cx="64008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425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“Jelly Maze” : Story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Game Scenario:</a:t>
            </a:r>
          </a:p>
          <a:p>
            <a:pPr lvl="1"/>
            <a:r>
              <a:rPr kumimoji="1" lang="en-US" altLang="ko-KR" dirty="0" smtClean="0"/>
              <a:t>You are a jelly escaping from the jelly factory. Find the exit avoiding various adversaries like fire, holes, and so on.</a:t>
            </a:r>
          </a:p>
          <a:p>
            <a:pPr lvl="1"/>
            <a:r>
              <a:rPr kumimoji="1" lang="en-US" altLang="ko-KR" dirty="0" smtClean="0"/>
              <a:t>Luckily, jelly is sticky – you can stick to any wall(or ceiling)!</a:t>
            </a:r>
          </a:p>
          <a:p>
            <a:r>
              <a:rPr kumimoji="1" lang="en-US" altLang="ko-KR" dirty="0" smtClean="0"/>
              <a:t>User Scenario:</a:t>
            </a:r>
          </a:p>
          <a:p>
            <a:pPr lvl="1"/>
            <a:r>
              <a:rPr kumimoji="1" lang="en-US" altLang="ko-KR" dirty="0" smtClean="0"/>
              <a:t>This game will help developing children's’ spatial cognitive ability using friendly jelly character.</a:t>
            </a:r>
          </a:p>
          <a:p>
            <a:pPr lvl="1"/>
            <a:r>
              <a:rPr kumimoji="1" lang="en-US" altLang="ko-KR" dirty="0" smtClean="0"/>
              <a:t>Hence parents can give this game to their children</a:t>
            </a:r>
          </a:p>
        </p:txBody>
      </p:sp>
    </p:spTree>
    <p:extLst>
      <p:ext uri="{BB962C8B-B14F-4D97-AF65-F5344CB8AC3E}">
        <p14:creationId xmlns:p14="http://schemas.microsoft.com/office/powerpoint/2010/main" val="2648173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Shape Run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875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877222" y="99150"/>
            <a:ext cx="10353762" cy="970450"/>
          </a:xfrm>
        </p:spPr>
        <p:txBody>
          <a:bodyPr/>
          <a:lstStyle/>
          <a:p>
            <a:r>
              <a:rPr lang="en-US" altLang="ko-KR" dirty="0"/>
              <a:t>Conceptual Model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2896326" y="1098990"/>
            <a:ext cx="3241964" cy="55362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6648137" y="1098990"/>
            <a:ext cx="3241964" cy="55362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6867731" y="1828940"/>
            <a:ext cx="2802775" cy="42101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3115920" y="1828939"/>
            <a:ext cx="2802775" cy="42101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3" name="사다리꼴 32"/>
          <p:cNvSpPr/>
          <p:nvPr/>
        </p:nvSpPr>
        <p:spPr>
          <a:xfrm>
            <a:off x="3115920" y="2773983"/>
            <a:ext cx="2802775" cy="2186289"/>
          </a:xfrm>
          <a:prstGeom prst="trapezoid">
            <a:avLst>
              <a:gd name="adj" fmla="val 360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다리꼴 33"/>
          <p:cNvSpPr/>
          <p:nvPr/>
        </p:nvSpPr>
        <p:spPr>
          <a:xfrm>
            <a:off x="6891413" y="2773982"/>
            <a:ext cx="2802775" cy="2186289"/>
          </a:xfrm>
          <a:prstGeom prst="trapezoid">
            <a:avLst>
              <a:gd name="adj" fmla="val 360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3202596" y="5150706"/>
            <a:ext cx="824211" cy="348981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Button</a:t>
            </a:r>
            <a:endParaRPr lang="ko-KR" altLang="en-US" sz="1600" dirty="0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4082053" y="5150706"/>
            <a:ext cx="824211" cy="348981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Button</a:t>
            </a:r>
            <a:endParaRPr lang="ko-KR" altLang="en-US" sz="1600" dirty="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4992316" y="5150706"/>
            <a:ext cx="824211" cy="348981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Button</a:t>
            </a:r>
            <a:endParaRPr lang="ko-KR" altLang="en-US" sz="1600" dirty="0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7002852" y="5150706"/>
            <a:ext cx="824211" cy="348981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Button</a:t>
            </a:r>
            <a:endParaRPr lang="ko-KR" altLang="en-US" sz="1600" dirty="0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7882309" y="5150706"/>
            <a:ext cx="824211" cy="348981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Button</a:t>
            </a:r>
            <a:endParaRPr lang="ko-KR" altLang="en-US" sz="1600" dirty="0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8792572" y="5150706"/>
            <a:ext cx="824211" cy="348981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Button</a:t>
            </a:r>
            <a:endParaRPr lang="ko-KR" altLang="en-US" sz="1600" dirty="0"/>
          </a:p>
        </p:txBody>
      </p:sp>
      <p:sp>
        <p:nvSpPr>
          <p:cNvPr id="54" name="직사각형 53"/>
          <p:cNvSpPr/>
          <p:nvPr/>
        </p:nvSpPr>
        <p:spPr>
          <a:xfrm>
            <a:off x="3157502" y="2455628"/>
            <a:ext cx="924551" cy="654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4131981" y="2455628"/>
            <a:ext cx="828356" cy="654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하트 30"/>
          <p:cNvSpPr/>
          <p:nvPr/>
        </p:nvSpPr>
        <p:spPr>
          <a:xfrm>
            <a:off x="4159955" y="2511975"/>
            <a:ext cx="714704" cy="598409"/>
          </a:xfrm>
          <a:prstGeom prst="hear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순서도: 판단 35"/>
          <p:cNvSpPr/>
          <p:nvPr/>
        </p:nvSpPr>
        <p:spPr>
          <a:xfrm>
            <a:off x="3157502" y="2497736"/>
            <a:ext cx="914400" cy="612648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5045351" y="2455628"/>
            <a:ext cx="765144" cy="733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6994930" y="2483802"/>
            <a:ext cx="914399" cy="626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/>
          <p:cNvSpPr/>
          <p:nvPr/>
        </p:nvSpPr>
        <p:spPr>
          <a:xfrm>
            <a:off x="7967825" y="2476682"/>
            <a:ext cx="738695" cy="7128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8882064" y="2487053"/>
            <a:ext cx="734720" cy="7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포인트가 4개인 별 36"/>
          <p:cNvSpPr/>
          <p:nvPr/>
        </p:nvSpPr>
        <p:spPr>
          <a:xfrm>
            <a:off x="5092426" y="2511975"/>
            <a:ext cx="623993" cy="598409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순서도: 판단 48"/>
          <p:cNvSpPr/>
          <p:nvPr/>
        </p:nvSpPr>
        <p:spPr>
          <a:xfrm>
            <a:off x="6994929" y="2497736"/>
            <a:ext cx="914400" cy="612648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포인트가 4개인 별 49"/>
          <p:cNvSpPr/>
          <p:nvPr/>
        </p:nvSpPr>
        <p:spPr>
          <a:xfrm>
            <a:off x="8950873" y="2511975"/>
            <a:ext cx="623993" cy="598409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8041419" y="2511975"/>
            <a:ext cx="598409" cy="59840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포인트가 4개인 별 37"/>
          <p:cNvSpPr/>
          <p:nvPr/>
        </p:nvSpPr>
        <p:spPr>
          <a:xfrm>
            <a:off x="4205310" y="4602074"/>
            <a:ext cx="623993" cy="598409"/>
          </a:xfrm>
          <a:prstGeom prst="star4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정육면체 51"/>
          <p:cNvSpPr/>
          <p:nvPr/>
        </p:nvSpPr>
        <p:spPr>
          <a:xfrm>
            <a:off x="7942220" y="3947729"/>
            <a:ext cx="701159" cy="1107760"/>
          </a:xfrm>
          <a:prstGeom prst="cub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정육면체 52"/>
          <p:cNvSpPr/>
          <p:nvPr/>
        </p:nvSpPr>
        <p:spPr>
          <a:xfrm>
            <a:off x="7842842" y="4004760"/>
            <a:ext cx="995562" cy="1050728"/>
          </a:xfrm>
          <a:prstGeom prst="cube">
            <a:avLst>
              <a:gd name="adj" fmla="val 6568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9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0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4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6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3.33333E-6 L 0.07865 -0.00648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32" y="-32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27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29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3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5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7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54" grpId="0" animBg="1"/>
      <p:bldP spid="55" grpId="0" animBg="1"/>
      <p:bldP spid="31" grpId="0" animBg="1"/>
      <p:bldP spid="36" grpId="0" animBg="1"/>
      <p:bldP spid="56" grpId="0" animBg="1"/>
      <p:bldP spid="57" grpId="0" animBg="1"/>
      <p:bldP spid="58" grpId="0" animBg="1"/>
      <p:bldP spid="59" grpId="0" animBg="1"/>
      <p:bldP spid="37" grpId="0" animBg="1"/>
      <p:bldP spid="49" grpId="0" animBg="1"/>
      <p:bldP spid="50" grpId="0" animBg="1"/>
      <p:bldP spid="51" grpId="0" animBg="1"/>
      <p:bldP spid="38" grpId="0" animBg="1"/>
      <p:bldP spid="52" grpId="0" animBg="1"/>
      <p:bldP spid="5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600" dirty="0" smtClean="0"/>
              <a:t>The Mad Rider</a:t>
            </a:r>
            <a:endParaRPr lang="ko-KR" altLang="en-US" sz="66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885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929844" y="194120"/>
            <a:ext cx="10353762" cy="970450"/>
          </a:xfrm>
        </p:spPr>
        <p:txBody>
          <a:bodyPr/>
          <a:lstStyle/>
          <a:p>
            <a:r>
              <a:rPr lang="en-US" altLang="ko-KR" dirty="0" smtClean="0"/>
              <a:t>User Interface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4485743" y="1164570"/>
            <a:ext cx="3241964" cy="55362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705337" y="1894521"/>
            <a:ext cx="2802775" cy="42101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961365" y="2217419"/>
            <a:ext cx="2273643" cy="494270"/>
          </a:xfrm>
          <a:prstGeom prst="rect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</a:rPr>
              <a:t>Select Difficulty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961364" y="3374878"/>
            <a:ext cx="2273643" cy="506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Easy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4961364" y="4071152"/>
            <a:ext cx="2273643" cy="506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Normal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4961363" y="4767426"/>
            <a:ext cx="2273643" cy="50662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Hard</a:t>
            </a:r>
            <a:endParaRPr lang="ko-KR" altLang="en-US" dirty="0"/>
          </a:p>
        </p:txBody>
      </p:sp>
      <p:sp>
        <p:nvSpPr>
          <p:cNvPr id="2" name="순서도: 대체 처리 1"/>
          <p:cNvSpPr/>
          <p:nvPr/>
        </p:nvSpPr>
        <p:spPr>
          <a:xfrm>
            <a:off x="8581584" y="2711689"/>
            <a:ext cx="2000544" cy="1786251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CONDITION</a:t>
            </a:r>
          </a:p>
          <a:p>
            <a:pPr algn="ctr"/>
            <a:endParaRPr lang="en-US" altLang="ko-KR" dirty="0"/>
          </a:p>
          <a:p>
            <a:pPr algn="ctr"/>
            <a:r>
              <a:rPr lang="en-US" altLang="ko-KR" dirty="0" smtClean="0"/>
              <a:t>Speed</a:t>
            </a:r>
          </a:p>
          <a:p>
            <a:pPr algn="ctr"/>
            <a:r>
              <a:rPr lang="en-US" altLang="ko-KR" dirty="0" smtClean="0"/>
              <a:t>Shape variety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9685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99414" y="593184"/>
            <a:ext cx="10353762" cy="970450"/>
          </a:xfrm>
        </p:spPr>
        <p:txBody>
          <a:bodyPr/>
          <a:lstStyle/>
          <a:p>
            <a:r>
              <a:rPr lang="en-US" altLang="ko-KR" dirty="0" smtClean="0"/>
              <a:t>System Design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954474" y="1895225"/>
            <a:ext cx="1890794" cy="12553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ysClr val="windowText" lastClr="000000"/>
                </a:solidFill>
              </a:rPr>
              <a:t>Random Object Generator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순서도: 논리합 6"/>
          <p:cNvSpPr/>
          <p:nvPr/>
        </p:nvSpPr>
        <p:spPr>
          <a:xfrm>
            <a:off x="3916959" y="3614200"/>
            <a:ext cx="470467" cy="478721"/>
          </a:xfrm>
          <a:prstGeom prst="flowChartOr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/>
          <p:cNvCxnSpPr>
            <a:stCxn id="4" idx="3"/>
            <a:endCxn id="7" idx="1"/>
          </p:cNvCxnSpPr>
          <p:nvPr/>
        </p:nvCxnSpPr>
        <p:spPr>
          <a:xfrm>
            <a:off x="2845268" y="2522907"/>
            <a:ext cx="1140589" cy="116140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>
            <a:stCxn id="7" idx="6"/>
            <a:endCxn id="12" idx="1"/>
          </p:cNvCxnSpPr>
          <p:nvPr/>
        </p:nvCxnSpPr>
        <p:spPr>
          <a:xfrm flipV="1">
            <a:off x="4387426" y="3853560"/>
            <a:ext cx="1325049" cy="1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순서도: 문서 11"/>
          <p:cNvSpPr/>
          <p:nvPr/>
        </p:nvSpPr>
        <p:spPr>
          <a:xfrm>
            <a:off x="5712475" y="3342978"/>
            <a:ext cx="1737571" cy="1021163"/>
          </a:xfrm>
          <a:prstGeom prst="flowChartDocumen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Generated </a:t>
            </a:r>
            <a:r>
              <a:rPr lang="en-US" altLang="ko-KR" dirty="0" smtClean="0">
                <a:solidFill>
                  <a:schemeClr val="bg1"/>
                </a:solidFill>
              </a:rPr>
              <a:t>Level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원통 13"/>
          <p:cNvSpPr/>
          <p:nvPr/>
        </p:nvSpPr>
        <p:spPr>
          <a:xfrm>
            <a:off x="1248942" y="4559780"/>
            <a:ext cx="1301857" cy="1425844"/>
          </a:xfrm>
          <a:prstGeom prst="ca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ysClr val="windowText" lastClr="000000"/>
                </a:solidFill>
              </a:rPr>
              <a:t>Predefined Adversary Patterns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5" name="직선 화살표 연결선 14"/>
          <p:cNvCxnSpPr>
            <a:stCxn id="14" idx="4"/>
            <a:endCxn id="7" idx="3"/>
          </p:cNvCxnSpPr>
          <p:nvPr/>
        </p:nvCxnSpPr>
        <p:spPr>
          <a:xfrm flipV="1">
            <a:off x="2550799" y="4022814"/>
            <a:ext cx="1435058" cy="124988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9176664" y="3225877"/>
            <a:ext cx="1890794" cy="12553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ysClr val="windowText" lastClr="000000"/>
                </a:solidFill>
              </a:rPr>
              <a:t>Gameplay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7" name="직선 화살표 연결선 16"/>
          <p:cNvCxnSpPr>
            <a:stCxn id="12" idx="3"/>
            <a:endCxn id="16" idx="1"/>
          </p:cNvCxnSpPr>
          <p:nvPr/>
        </p:nvCxnSpPr>
        <p:spPr>
          <a:xfrm flipV="1">
            <a:off x="7450046" y="3853559"/>
            <a:ext cx="1726618" cy="1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299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Thanks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339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61302"/>
            <a:ext cx="12192000" cy="1052849"/>
          </a:xfrm>
        </p:spPr>
        <p:txBody>
          <a:bodyPr>
            <a:normAutofit/>
          </a:bodyPr>
          <a:lstStyle/>
          <a:p>
            <a:r>
              <a:rPr lang="en-US" altLang="ko-KR" sz="4400" dirty="0" smtClean="0"/>
              <a:t>“The Mad Rider” - Conceptual Model</a:t>
            </a:r>
            <a:endParaRPr lang="ko-KR" altLang="en-US" sz="44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4355870" y="1186641"/>
            <a:ext cx="3241964" cy="55362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575464" y="1916592"/>
            <a:ext cx="2802775" cy="42101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4575464" y="4098794"/>
            <a:ext cx="2802775" cy="20279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다리꼴 13"/>
          <p:cNvSpPr/>
          <p:nvPr/>
        </p:nvSpPr>
        <p:spPr>
          <a:xfrm>
            <a:off x="4584262" y="3159680"/>
            <a:ext cx="2802775" cy="939114"/>
          </a:xfrm>
          <a:prstGeom prst="trapezoid">
            <a:avLst>
              <a:gd name="adj" fmla="val 10921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5919110" y="4835491"/>
            <a:ext cx="115479" cy="8257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5353667" y="5204061"/>
            <a:ext cx="1246364" cy="8133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5705002" y="5190740"/>
            <a:ext cx="543697" cy="54369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다리꼴 15"/>
          <p:cNvSpPr/>
          <p:nvPr/>
        </p:nvSpPr>
        <p:spPr>
          <a:xfrm rot="10800000">
            <a:off x="5483412" y="5596380"/>
            <a:ext cx="991528" cy="530376"/>
          </a:xfrm>
          <a:prstGeom prst="trapezoid">
            <a:avLst>
              <a:gd name="adj" fmla="val 31466"/>
            </a:avLst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5470490" y="5316330"/>
            <a:ext cx="169639" cy="518275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 flipV="1">
            <a:off x="4806645" y="5903882"/>
            <a:ext cx="2340408" cy="10801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6313571" y="5316330"/>
            <a:ext cx="174292" cy="489215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5441452" y="5132550"/>
            <a:ext cx="227714" cy="197709"/>
          </a:xfrm>
          <a:prstGeom prst="roundRect">
            <a:avLst>
              <a:gd name="adj" fmla="val 35789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6286030" y="5127787"/>
            <a:ext cx="227714" cy="197709"/>
          </a:xfrm>
          <a:prstGeom prst="roundRect">
            <a:avLst>
              <a:gd name="adj" fmla="val 35789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정육면체 23"/>
          <p:cNvSpPr/>
          <p:nvPr/>
        </p:nvSpPr>
        <p:spPr>
          <a:xfrm>
            <a:off x="4578318" y="3633108"/>
            <a:ext cx="863134" cy="1241781"/>
          </a:xfrm>
          <a:prstGeom prst="cub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정육면체 26"/>
          <p:cNvSpPr/>
          <p:nvPr/>
        </p:nvSpPr>
        <p:spPr>
          <a:xfrm flipH="1">
            <a:off x="6177465" y="3107978"/>
            <a:ext cx="271847" cy="444843"/>
          </a:xfrm>
          <a:prstGeom prst="cube">
            <a:avLst/>
          </a:prstGeom>
          <a:solidFill>
            <a:schemeClr val="tx2">
              <a:lumMod val="5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iPhone Gestures icons mobile app development designe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0" t="67149" r="73869" b="534"/>
          <a:stretch/>
        </p:blipFill>
        <p:spPr bwMode="auto">
          <a:xfrm>
            <a:off x="1096538" y="2753193"/>
            <a:ext cx="1542139" cy="1599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encrypted-tbn2.gstatic.com/images?q=tbn:ANd9GcQHAyOAW5kYcti3b5pMi9GC66g7G8UHN3WRZsYQHHVSd9i3kYYd0_AYAgM"/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6316" r="95789">
                        <a14:foregroundMark x1="44211" y1="33333" x2="44211" y2="33333"/>
                      </a14:backgroundRemoval>
                    </a14:imgEffect>
                    <a14:imgEffect>
                      <a14:colorTemperature colorTemp="64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029"/>
          <a:stretch/>
        </p:blipFill>
        <p:spPr bwMode="auto">
          <a:xfrm>
            <a:off x="1415169" y="4544356"/>
            <a:ext cx="904875" cy="1077513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</a:effectLst>
        </p:spPr>
      </p:pic>
      <p:sp>
        <p:nvSpPr>
          <p:cNvPr id="1024" name="TextBox 1023"/>
          <p:cNvSpPr txBox="1"/>
          <p:nvPr/>
        </p:nvSpPr>
        <p:spPr>
          <a:xfrm>
            <a:off x="1513643" y="5813777"/>
            <a:ext cx="904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User</a:t>
            </a:r>
            <a:endParaRPr lang="ko-KR" altLang="en-US" sz="2400" dirty="0"/>
          </a:p>
        </p:txBody>
      </p:sp>
      <p:sp>
        <p:nvSpPr>
          <p:cNvPr id="70" name="오른쪽 화살표 69"/>
          <p:cNvSpPr/>
          <p:nvPr/>
        </p:nvSpPr>
        <p:spPr>
          <a:xfrm>
            <a:off x="3050602" y="3482571"/>
            <a:ext cx="1199603" cy="538444"/>
          </a:xfrm>
          <a:prstGeom prst="rightArrow">
            <a:avLst>
              <a:gd name="adj1" fmla="val 28625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817428" y="3881365"/>
            <a:ext cx="3062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Bicycle rolls from side to side</a:t>
            </a:r>
            <a:endParaRPr lang="ko-KR" altLang="en-US" dirty="0"/>
          </a:p>
        </p:txBody>
      </p:sp>
      <p:cxnSp>
        <p:nvCxnSpPr>
          <p:cNvPr id="7" name="직선 화살표 연결선 6"/>
          <p:cNvCxnSpPr/>
          <p:nvPr/>
        </p:nvCxnSpPr>
        <p:spPr>
          <a:xfrm flipH="1">
            <a:off x="6923993" y="4219829"/>
            <a:ext cx="893435" cy="600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원호 7"/>
          <p:cNvSpPr/>
          <p:nvPr/>
        </p:nvSpPr>
        <p:spPr>
          <a:xfrm>
            <a:off x="6371937" y="4890335"/>
            <a:ext cx="479155" cy="546377"/>
          </a:xfrm>
          <a:prstGeom prst="arc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원호 25"/>
          <p:cNvSpPr/>
          <p:nvPr/>
        </p:nvSpPr>
        <p:spPr>
          <a:xfrm rot="21368429">
            <a:off x="6263014" y="4985859"/>
            <a:ext cx="479155" cy="546377"/>
          </a:xfrm>
          <a:prstGeom prst="arc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7308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0" y="61302"/>
            <a:ext cx="12192000" cy="10528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1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4400" dirty="0" smtClean="0"/>
              <a:t>“The Mad Rider” – System Design </a:t>
            </a:r>
            <a:endParaRPr lang="ko-KR" altLang="en-US" sz="4400" dirty="0"/>
          </a:p>
        </p:txBody>
      </p:sp>
      <p:sp>
        <p:nvSpPr>
          <p:cNvPr id="6" name="직사각형 5"/>
          <p:cNvSpPr/>
          <p:nvPr/>
        </p:nvSpPr>
        <p:spPr>
          <a:xfrm>
            <a:off x="1313613" y="1565328"/>
            <a:ext cx="1890794" cy="12553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ysClr val="windowText" lastClr="000000"/>
                </a:solidFill>
              </a:rPr>
              <a:t>Random Object Generator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원통 6"/>
          <p:cNvSpPr/>
          <p:nvPr/>
        </p:nvSpPr>
        <p:spPr>
          <a:xfrm>
            <a:off x="6401739" y="1202844"/>
            <a:ext cx="1301857" cy="1425844"/>
          </a:xfrm>
          <a:prstGeom prst="ca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ysClr val="windowText" lastClr="000000"/>
                </a:solidFill>
              </a:rPr>
              <a:t>Physics Engine for Bicycle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441409" y="1373324"/>
            <a:ext cx="1999281" cy="10211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ysClr val="windowText" lastClr="000000"/>
                </a:solidFill>
              </a:rPr>
              <a:t>Random Forces Generator to Shake Bicycle 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순서도: 논리합 8"/>
          <p:cNvSpPr/>
          <p:nvPr/>
        </p:nvSpPr>
        <p:spPr>
          <a:xfrm>
            <a:off x="2806617" y="3302864"/>
            <a:ext cx="470467" cy="478721"/>
          </a:xfrm>
          <a:prstGeom prst="flowChartOr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/>
          <p:cNvCxnSpPr>
            <a:stCxn id="6" idx="2"/>
            <a:endCxn id="9" idx="1"/>
          </p:cNvCxnSpPr>
          <p:nvPr/>
        </p:nvCxnSpPr>
        <p:spPr>
          <a:xfrm>
            <a:off x="2259010" y="2820691"/>
            <a:ext cx="616505" cy="55228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>
            <a:stCxn id="7" idx="3"/>
            <a:endCxn id="20" idx="1"/>
          </p:cNvCxnSpPr>
          <p:nvPr/>
        </p:nvCxnSpPr>
        <p:spPr>
          <a:xfrm>
            <a:off x="7052668" y="2628688"/>
            <a:ext cx="987172" cy="101586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>
            <a:stCxn id="8" idx="2"/>
            <a:endCxn id="20" idx="7"/>
          </p:cNvCxnSpPr>
          <p:nvPr/>
        </p:nvCxnSpPr>
        <p:spPr>
          <a:xfrm flipH="1">
            <a:off x="8372511" y="2394487"/>
            <a:ext cx="1068539" cy="125006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9" idx="4"/>
            <a:endCxn id="18" idx="0"/>
          </p:cNvCxnSpPr>
          <p:nvPr/>
        </p:nvCxnSpPr>
        <p:spPr>
          <a:xfrm>
            <a:off x="3041851" y="3781585"/>
            <a:ext cx="22189" cy="66903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순서도: 문서 17"/>
          <p:cNvSpPr/>
          <p:nvPr/>
        </p:nvSpPr>
        <p:spPr>
          <a:xfrm>
            <a:off x="2195254" y="4450619"/>
            <a:ext cx="1737571" cy="1021163"/>
          </a:xfrm>
          <a:prstGeom prst="flowChartDocumen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Generated Level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순서도: 논리합 19"/>
          <p:cNvSpPr/>
          <p:nvPr/>
        </p:nvSpPr>
        <p:spPr>
          <a:xfrm>
            <a:off x="7970942" y="3574449"/>
            <a:ext cx="470467" cy="478721"/>
          </a:xfrm>
          <a:prstGeom prst="flowChartOr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원통 24"/>
          <p:cNvSpPr/>
          <p:nvPr/>
        </p:nvSpPr>
        <p:spPr>
          <a:xfrm>
            <a:off x="3814827" y="1511093"/>
            <a:ext cx="1301857" cy="1425844"/>
          </a:xfrm>
          <a:prstGeom prst="ca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ysClr val="windowText" lastClr="000000"/>
                </a:solidFill>
              </a:rPr>
              <a:t>Predefined Adversary Patterns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26" name="직선 화살표 연결선 25"/>
          <p:cNvCxnSpPr>
            <a:stCxn id="25" idx="3"/>
            <a:endCxn id="9" idx="7"/>
          </p:cNvCxnSpPr>
          <p:nvPr/>
        </p:nvCxnSpPr>
        <p:spPr>
          <a:xfrm flipH="1">
            <a:off x="3208186" y="2936937"/>
            <a:ext cx="1257570" cy="43603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/>
          <p:cNvSpPr/>
          <p:nvPr/>
        </p:nvSpPr>
        <p:spPr>
          <a:xfrm>
            <a:off x="7260778" y="4854785"/>
            <a:ext cx="1890794" cy="12553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ysClr val="windowText" lastClr="000000"/>
                </a:solidFill>
              </a:rPr>
              <a:t>Gameplay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41" name="직선 화살표 연결선 40"/>
          <p:cNvCxnSpPr>
            <a:stCxn id="18" idx="3"/>
            <a:endCxn id="39" idx="1"/>
          </p:cNvCxnSpPr>
          <p:nvPr/>
        </p:nvCxnSpPr>
        <p:spPr>
          <a:xfrm>
            <a:off x="3932825" y="4961201"/>
            <a:ext cx="3327953" cy="52126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20" idx="4"/>
            <a:endCxn id="39" idx="0"/>
          </p:cNvCxnSpPr>
          <p:nvPr/>
        </p:nvCxnSpPr>
        <p:spPr>
          <a:xfrm flipH="1">
            <a:off x="8206175" y="4053170"/>
            <a:ext cx="1" cy="80161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57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61302"/>
            <a:ext cx="12192000" cy="10528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1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4400" dirty="0"/>
              <a:t>“The Mad Rider</a:t>
            </a:r>
            <a:r>
              <a:rPr lang="en-US" altLang="ko-KR" sz="4400" dirty="0" smtClean="0"/>
              <a:t>” - UI</a:t>
            </a:r>
            <a:endParaRPr lang="ko-KR" altLang="en-US" sz="4400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698270" y="1114151"/>
            <a:ext cx="3241964" cy="55362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917864" y="1844102"/>
            <a:ext cx="2802775" cy="42101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1173892" y="2167000"/>
            <a:ext cx="2273643" cy="494270"/>
          </a:xfrm>
          <a:prstGeom prst="rect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</a:rPr>
              <a:t>Select Difficulty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173891" y="3324459"/>
            <a:ext cx="2273643" cy="506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Easy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1173891" y="4020733"/>
            <a:ext cx="2273643" cy="506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Normal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1173890" y="4717007"/>
            <a:ext cx="2273643" cy="50662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Hard</a:t>
            </a:r>
            <a:endParaRPr lang="ko-KR" altLang="en-US" dirty="0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4638504" y="1114151"/>
            <a:ext cx="3241964" cy="55362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4858098" y="1844102"/>
            <a:ext cx="2802775" cy="42101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8" name="직사각형 27"/>
          <p:cNvSpPr/>
          <p:nvPr/>
        </p:nvSpPr>
        <p:spPr>
          <a:xfrm>
            <a:off x="5114126" y="2167000"/>
            <a:ext cx="2273643" cy="494270"/>
          </a:xfrm>
          <a:prstGeom prst="rect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</a:rPr>
              <a:t>Choose Bicycle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cxnSp>
        <p:nvCxnSpPr>
          <p:cNvPr id="33" name="직선 화살표 연결선 32"/>
          <p:cNvCxnSpPr/>
          <p:nvPr/>
        </p:nvCxnSpPr>
        <p:spPr>
          <a:xfrm flipV="1">
            <a:off x="5114126" y="5580723"/>
            <a:ext cx="2340408" cy="10801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도넛 33"/>
          <p:cNvSpPr/>
          <p:nvPr/>
        </p:nvSpPr>
        <p:spPr>
          <a:xfrm>
            <a:off x="6517455" y="3882289"/>
            <a:ext cx="981874" cy="981874"/>
          </a:xfrm>
          <a:prstGeom prst="donut">
            <a:avLst>
              <a:gd name="adj" fmla="val 856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도넛 34"/>
          <p:cNvSpPr/>
          <p:nvPr/>
        </p:nvSpPr>
        <p:spPr>
          <a:xfrm>
            <a:off x="5106890" y="3882289"/>
            <a:ext cx="981874" cy="981874"/>
          </a:xfrm>
          <a:prstGeom prst="donut">
            <a:avLst>
              <a:gd name="adj" fmla="val 856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 rot="3434107">
            <a:off x="5583702" y="3867193"/>
            <a:ext cx="647100" cy="579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/>
          <p:cNvSpPr/>
          <p:nvPr/>
        </p:nvSpPr>
        <p:spPr>
          <a:xfrm rot="18412281">
            <a:off x="5702406" y="3648832"/>
            <a:ext cx="1114156" cy="614178"/>
          </a:xfrm>
          <a:prstGeom prst="triangle">
            <a:avLst>
              <a:gd name="adj" fmla="val 233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 rot="20242142" flipV="1">
            <a:off x="6463149" y="3455888"/>
            <a:ext cx="489546" cy="8459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5597827" y="3576330"/>
            <a:ext cx="347275" cy="110158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 rot="20287133">
            <a:off x="6851888" y="3484195"/>
            <a:ext cx="45719" cy="915624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8400602" y="1062948"/>
            <a:ext cx="3241964" cy="55362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8620196" y="1792899"/>
            <a:ext cx="2802775" cy="42101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3" name="직사각형 42"/>
          <p:cNvSpPr/>
          <p:nvPr/>
        </p:nvSpPr>
        <p:spPr>
          <a:xfrm>
            <a:off x="8876224" y="2115797"/>
            <a:ext cx="2273643" cy="494270"/>
          </a:xfrm>
          <a:prstGeom prst="rect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</a:rPr>
              <a:t>Record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8876223" y="2962466"/>
            <a:ext cx="2273644" cy="25097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bg1"/>
                </a:solidFill>
              </a:rPr>
              <a:t>Best Score : 5200 </a:t>
            </a:r>
            <a:r>
              <a:rPr lang="en-US" altLang="ko-KR" sz="1400" dirty="0" err="1" smtClean="0">
                <a:solidFill>
                  <a:schemeClr val="bg1"/>
                </a:solidFill>
              </a:rPr>
              <a:t>pt</a:t>
            </a:r>
            <a:endParaRPr lang="en-US" altLang="ko-KR" sz="1400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chemeClr val="bg1"/>
                </a:solidFill>
              </a:rPr>
              <a:t>Highest Speed : 160km/h</a:t>
            </a:r>
          </a:p>
          <a:p>
            <a:pPr algn="ctr"/>
            <a:r>
              <a:rPr lang="en-US" altLang="ko-KR" sz="1400" dirty="0" smtClean="0">
                <a:solidFill>
                  <a:schemeClr val="bg1"/>
                </a:solidFill>
              </a:rPr>
              <a:t>Longest Distance : 5.01 km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923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0" y="61302"/>
            <a:ext cx="12192000" cy="10528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1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4400" dirty="0"/>
              <a:t>“The Mad Rider</a:t>
            </a:r>
            <a:r>
              <a:rPr lang="en-US" altLang="ko-KR" sz="4400" dirty="0" smtClean="0"/>
              <a:t>” - Story</a:t>
            </a:r>
            <a:endParaRPr lang="ko-KR" altLang="en-US" sz="4400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1823685" y="1114151"/>
            <a:ext cx="3241964" cy="55362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043279" y="1844102"/>
            <a:ext cx="2802775" cy="42101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2043279" y="4026304"/>
            <a:ext cx="2802775" cy="20279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다리꼴 7"/>
          <p:cNvSpPr/>
          <p:nvPr/>
        </p:nvSpPr>
        <p:spPr>
          <a:xfrm>
            <a:off x="2052077" y="3087190"/>
            <a:ext cx="2802775" cy="939114"/>
          </a:xfrm>
          <a:prstGeom prst="trapezoid">
            <a:avLst>
              <a:gd name="adj" fmla="val 10921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3386925" y="4763001"/>
            <a:ext cx="115479" cy="8257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821482" y="5131571"/>
            <a:ext cx="1246364" cy="8133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3172817" y="5118250"/>
            <a:ext cx="543697" cy="54369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다리꼴 11"/>
          <p:cNvSpPr/>
          <p:nvPr/>
        </p:nvSpPr>
        <p:spPr>
          <a:xfrm rot="10800000">
            <a:off x="2951227" y="5523890"/>
            <a:ext cx="991528" cy="530376"/>
          </a:xfrm>
          <a:prstGeom prst="trapezoid">
            <a:avLst>
              <a:gd name="adj" fmla="val 31466"/>
            </a:avLst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938305" y="5243840"/>
            <a:ext cx="169639" cy="518275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781386" y="5243840"/>
            <a:ext cx="174292" cy="489215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2909267" y="5060060"/>
            <a:ext cx="227714" cy="197709"/>
          </a:xfrm>
          <a:prstGeom prst="roundRect">
            <a:avLst>
              <a:gd name="adj" fmla="val 35789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3753845" y="5055297"/>
            <a:ext cx="227714" cy="197709"/>
          </a:xfrm>
          <a:prstGeom prst="roundRect">
            <a:avLst>
              <a:gd name="adj" fmla="val 35789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정육면체 17"/>
          <p:cNvSpPr/>
          <p:nvPr/>
        </p:nvSpPr>
        <p:spPr>
          <a:xfrm>
            <a:off x="2046133" y="3560618"/>
            <a:ext cx="863134" cy="1241781"/>
          </a:xfrm>
          <a:prstGeom prst="cub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정육면체 18"/>
          <p:cNvSpPr/>
          <p:nvPr/>
        </p:nvSpPr>
        <p:spPr>
          <a:xfrm flipH="1">
            <a:off x="3645280" y="3035488"/>
            <a:ext cx="271847" cy="444843"/>
          </a:xfrm>
          <a:prstGeom prst="cube">
            <a:avLst/>
          </a:prstGeom>
          <a:solidFill>
            <a:schemeClr val="tx2">
              <a:lumMod val="5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5702195" y="1305916"/>
            <a:ext cx="5134707" cy="4501662"/>
          </a:xfrm>
          <a:prstGeom prst="rect">
            <a:avLst/>
          </a:prstGeom>
          <a:solidFill>
            <a:schemeClr val="accent4">
              <a:alpha val="47000"/>
            </a:schemeClr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Bob is a shy boy who doesn’t like to exercise.</a:t>
            </a:r>
          </a:p>
          <a:p>
            <a:pPr algn="ctr"/>
            <a:r>
              <a:rPr lang="en-US" altLang="ko-KR" dirty="0" smtClean="0"/>
              <a:t>However, he have to commute to school by bicycle since the school was far from his house.</a:t>
            </a:r>
          </a:p>
          <a:p>
            <a:pPr algn="ctr"/>
            <a:r>
              <a:rPr lang="en-US" altLang="ko-KR" dirty="0" smtClean="0"/>
              <a:t>Bob have never learned to ride a bike, and he happened to scratch a expensive car!</a:t>
            </a:r>
          </a:p>
          <a:p>
            <a:pPr algn="ctr"/>
            <a:endParaRPr lang="en-US" altLang="ko-KR" dirty="0"/>
          </a:p>
          <a:p>
            <a:pPr algn="ctr"/>
            <a:r>
              <a:rPr lang="en-US" altLang="ko-KR" dirty="0" smtClean="0"/>
              <a:t>Help Bob to escape from the angry car owner. </a:t>
            </a:r>
          </a:p>
        </p:txBody>
      </p:sp>
    </p:spTree>
    <p:extLst>
      <p:ext uri="{BB962C8B-B14F-4D97-AF65-F5344CB8AC3E}">
        <p14:creationId xmlns:p14="http://schemas.microsoft.com/office/powerpoint/2010/main" val="243957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600" dirty="0" smtClean="0"/>
              <a:t>Need a Light</a:t>
            </a:r>
            <a:endParaRPr lang="ko-KR" altLang="en-US" sz="66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790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4213" y="389769"/>
            <a:ext cx="10353762" cy="970450"/>
          </a:xfrm>
        </p:spPr>
        <p:txBody>
          <a:bodyPr>
            <a:normAutofit/>
          </a:bodyPr>
          <a:lstStyle/>
          <a:p>
            <a:r>
              <a:rPr kumimoji="1" lang="en-US" altLang="ko-KR" sz="4400" dirty="0" smtClean="0"/>
              <a:t>“Need a Light” : basic concept</a:t>
            </a:r>
            <a:endParaRPr kumimoji="1" lang="ko-KR" altLang="en-US" sz="4400" dirty="0"/>
          </a:p>
        </p:txBody>
      </p:sp>
      <p:sp>
        <p:nvSpPr>
          <p:cNvPr id="8" name="직사각형 7"/>
          <p:cNvSpPr/>
          <p:nvPr/>
        </p:nvSpPr>
        <p:spPr>
          <a:xfrm>
            <a:off x="838199" y="1841500"/>
            <a:ext cx="2802775" cy="3721100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정육면체 8"/>
          <p:cNvSpPr/>
          <p:nvPr/>
        </p:nvSpPr>
        <p:spPr>
          <a:xfrm>
            <a:off x="1766223" y="3414453"/>
            <a:ext cx="1371600" cy="1320800"/>
          </a:xfrm>
          <a:prstGeom prst="cube">
            <a:avLst/>
          </a:prstGeom>
          <a:ln>
            <a:solidFill>
              <a:schemeClr val="accent1"/>
            </a:solidFill>
          </a:ln>
          <a:effectLst>
            <a:outerShdw blurRad="76200" dist="254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568998" y="1841500"/>
            <a:ext cx="2802775" cy="3721100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정육면체 10"/>
          <p:cNvSpPr/>
          <p:nvPr/>
        </p:nvSpPr>
        <p:spPr>
          <a:xfrm>
            <a:off x="5497022" y="3414453"/>
            <a:ext cx="1371600" cy="1320800"/>
          </a:xfrm>
          <a:prstGeom prst="cube">
            <a:avLst/>
          </a:prstGeom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671945" y="5791607"/>
            <a:ext cx="313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/>
              <a:t>Step 1 : show lighted object</a:t>
            </a:r>
            <a:endParaRPr kumimoji="1" lang="ko-KR" altLang="en-US"/>
          </a:p>
        </p:txBody>
      </p:sp>
      <p:sp>
        <p:nvSpPr>
          <p:cNvPr id="13" name="텍스트 상자 12"/>
          <p:cNvSpPr txBox="1"/>
          <p:nvPr/>
        </p:nvSpPr>
        <p:spPr>
          <a:xfrm>
            <a:off x="4384419" y="5814181"/>
            <a:ext cx="3657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/>
              <a:t>Step 2 : with un-lighted object</a:t>
            </a:r>
          </a:p>
          <a:p>
            <a:r>
              <a:rPr kumimoji="1" lang="en-US" altLang="ko-KR" dirty="0" smtClean="0"/>
              <a:t>     player guess position of light</a:t>
            </a:r>
          </a:p>
        </p:txBody>
      </p:sp>
      <p:sp>
        <p:nvSpPr>
          <p:cNvPr id="16" name="텍스트 상자 15"/>
          <p:cNvSpPr txBox="1"/>
          <p:nvPr/>
        </p:nvSpPr>
        <p:spPr>
          <a:xfrm>
            <a:off x="8202734" y="5791607"/>
            <a:ext cx="365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/>
              <a:t>Step 3 : If correctly put the light </a:t>
            </a:r>
          </a:p>
          <a:p>
            <a:r>
              <a:rPr kumimoji="1" lang="en-US" altLang="ko-KR" dirty="0"/>
              <a:t> </a:t>
            </a:r>
            <a:r>
              <a:rPr kumimoji="1" lang="en-US" altLang="ko-KR" dirty="0" smtClean="0"/>
              <a:t>          Stage cleared!!!</a:t>
            </a:r>
            <a:endParaRPr kumimoji="1" lang="ko-KR" altLang="en-US"/>
          </a:p>
        </p:txBody>
      </p:sp>
      <p:sp>
        <p:nvSpPr>
          <p:cNvPr id="17" name="오른쪽 화살표[R] 16"/>
          <p:cNvSpPr/>
          <p:nvPr/>
        </p:nvSpPr>
        <p:spPr>
          <a:xfrm>
            <a:off x="3810625" y="3041650"/>
            <a:ext cx="578495" cy="13208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오른쪽 화살표[R] 17"/>
          <p:cNvSpPr/>
          <p:nvPr/>
        </p:nvSpPr>
        <p:spPr>
          <a:xfrm>
            <a:off x="7624239" y="3041650"/>
            <a:ext cx="578495" cy="13208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8455200" y="1841500"/>
            <a:ext cx="2802775" cy="3721100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정육면체 19"/>
          <p:cNvSpPr/>
          <p:nvPr/>
        </p:nvSpPr>
        <p:spPr>
          <a:xfrm>
            <a:off x="9383224" y="3414453"/>
            <a:ext cx="1371600" cy="1320800"/>
          </a:xfrm>
          <a:prstGeom prst="cube">
            <a:avLst/>
          </a:prstGeom>
          <a:ln>
            <a:solidFill>
              <a:schemeClr val="accent1"/>
            </a:solidFill>
          </a:ln>
          <a:effectLst>
            <a:outerShdw blurRad="76200" dist="254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sp>
        <p:nvSpPr>
          <p:cNvPr id="23" name="해 22"/>
          <p:cNvSpPr/>
          <p:nvPr/>
        </p:nvSpPr>
        <p:spPr>
          <a:xfrm>
            <a:off x="10490087" y="2001290"/>
            <a:ext cx="562723" cy="569191"/>
          </a:xfrm>
          <a:prstGeom prst="sun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4355869" y="1097280"/>
            <a:ext cx="3241964" cy="553627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48079" y="40724"/>
            <a:ext cx="10515600" cy="1325563"/>
          </a:xfrm>
        </p:spPr>
        <p:txBody>
          <a:bodyPr/>
          <a:lstStyle/>
          <a:p>
            <a:r>
              <a:rPr kumimoji="1" lang="en-US" altLang="ko-KR" dirty="0" smtClean="0"/>
              <a:t>UI plan</a:t>
            </a:r>
            <a:endParaRPr kumimoji="1"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4575463" y="1894839"/>
            <a:ext cx="2802775" cy="4210165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정육면체 4"/>
          <p:cNvSpPr/>
          <p:nvPr/>
        </p:nvSpPr>
        <p:spPr>
          <a:xfrm>
            <a:off x="5480397" y="3431078"/>
            <a:ext cx="1371600" cy="1320800"/>
          </a:xfrm>
          <a:prstGeom prst="cube">
            <a:avLst/>
          </a:prstGeom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5290359" y="2052896"/>
            <a:ext cx="380076" cy="4065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8664055" y="778971"/>
            <a:ext cx="2802775" cy="372110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정육면체 8"/>
          <p:cNvSpPr/>
          <p:nvPr/>
        </p:nvSpPr>
        <p:spPr>
          <a:xfrm>
            <a:off x="9592079" y="2351924"/>
            <a:ext cx="1371600" cy="1320800"/>
          </a:xfrm>
          <a:prstGeom prst="cube">
            <a:avLst/>
          </a:prstGeom>
          <a:ln>
            <a:solidFill>
              <a:schemeClr val="accent1"/>
            </a:solidFill>
          </a:ln>
          <a:effectLst>
            <a:outerShdw blurRad="76200" dist="254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cxnSp>
        <p:nvCxnSpPr>
          <p:cNvPr id="14" name="꺾인 연결선[E] 13"/>
          <p:cNvCxnSpPr>
            <a:stCxn id="7" idx="0"/>
            <a:endCxn id="8" idx="0"/>
          </p:cNvCxnSpPr>
          <p:nvPr/>
        </p:nvCxnSpPr>
        <p:spPr>
          <a:xfrm rot="5400000" flipH="1" flipV="1">
            <a:off x="7135958" y="-876589"/>
            <a:ext cx="1273925" cy="4585046"/>
          </a:xfrm>
          <a:prstGeom prst="bentConnector3">
            <a:avLst>
              <a:gd name="adj1" fmla="val 140131"/>
            </a:avLst>
          </a:prstGeom>
          <a:ln w="76200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텍스트 상자 16"/>
          <p:cNvSpPr txBox="1"/>
          <p:nvPr/>
        </p:nvSpPr>
        <p:spPr>
          <a:xfrm>
            <a:off x="8981469" y="4651002"/>
            <a:ext cx="2291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/>
              <a:t>Shows Answer State</a:t>
            </a:r>
            <a:endParaRPr kumimoji="1"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4775779" y="2016327"/>
            <a:ext cx="380076" cy="4065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013169" y="2433073"/>
            <a:ext cx="987151" cy="258726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3" name="꺾인 연결선[E] 22"/>
          <p:cNvCxnSpPr>
            <a:stCxn id="18" idx="0"/>
            <a:endCxn id="19" idx="0"/>
          </p:cNvCxnSpPr>
          <p:nvPr/>
        </p:nvCxnSpPr>
        <p:spPr>
          <a:xfrm rot="16200000" flipH="1" flipV="1">
            <a:off x="3527908" y="995164"/>
            <a:ext cx="416746" cy="2459072"/>
          </a:xfrm>
          <a:prstGeom prst="bentConnector3">
            <a:avLst>
              <a:gd name="adj1" fmla="val -270279"/>
            </a:avLst>
          </a:prstGeom>
          <a:ln w="76200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텍스트 상자 25"/>
          <p:cNvSpPr txBox="1"/>
          <p:nvPr/>
        </p:nvSpPr>
        <p:spPr>
          <a:xfrm>
            <a:off x="1361045" y="5252415"/>
            <a:ext cx="2382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/>
              <a:t>Change Type of light</a:t>
            </a:r>
            <a:endParaRPr kumimoji="1" lang="ko-KR" altLang="en-US"/>
          </a:p>
        </p:txBody>
      </p:sp>
      <p:sp>
        <p:nvSpPr>
          <p:cNvPr id="33" name="해 32"/>
          <p:cNvSpPr/>
          <p:nvPr/>
        </p:nvSpPr>
        <p:spPr>
          <a:xfrm>
            <a:off x="2218106" y="2627929"/>
            <a:ext cx="577278" cy="553602"/>
          </a:xfrm>
          <a:prstGeom prst="sun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7" name="번개[L] 36"/>
          <p:cNvSpPr/>
          <p:nvPr/>
        </p:nvSpPr>
        <p:spPr>
          <a:xfrm>
            <a:off x="2186762" y="3481732"/>
            <a:ext cx="577278" cy="559524"/>
          </a:xfrm>
          <a:prstGeom prst="lightningBolt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2475401" y="4289367"/>
            <a:ext cx="76675" cy="665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2494800" y="4475017"/>
            <a:ext cx="76675" cy="665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2494801" y="4657893"/>
            <a:ext cx="76675" cy="665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44" name="직선 화살표 연결선 43"/>
          <p:cNvCxnSpPr/>
          <p:nvPr/>
        </p:nvCxnSpPr>
        <p:spPr>
          <a:xfrm flipV="1">
            <a:off x="4727345" y="5860884"/>
            <a:ext cx="2340408" cy="10801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/>
          <p:nvPr/>
        </p:nvCxnSpPr>
        <p:spPr>
          <a:xfrm>
            <a:off x="7171141" y="2052896"/>
            <a:ext cx="749" cy="3691329"/>
          </a:xfrm>
          <a:prstGeom prst="straightConnector1">
            <a:avLst/>
          </a:prstGeom>
          <a:ln w="7620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텍스트 상자 49"/>
          <p:cNvSpPr txBox="1"/>
          <p:nvPr/>
        </p:nvSpPr>
        <p:spPr>
          <a:xfrm>
            <a:off x="5592231" y="5097341"/>
            <a:ext cx="157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>
                <a:solidFill>
                  <a:schemeClr val="bg1"/>
                </a:solidFill>
              </a:rPr>
              <a:t>Move camera </a:t>
            </a:r>
          </a:p>
          <a:p>
            <a:r>
              <a:rPr kumimoji="1" lang="en-US" altLang="ko-KR" dirty="0" smtClean="0">
                <a:solidFill>
                  <a:schemeClr val="bg1"/>
                </a:solidFill>
              </a:rPr>
              <a:t>position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32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슬레이트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</TotalTime>
  <Words>532</Words>
  <Application>Microsoft Office PowerPoint</Application>
  <PresentationFormat>와이드스크린</PresentationFormat>
  <Paragraphs>102</Paragraphs>
  <Slides>22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돋움</vt:lpstr>
      <vt:lpstr>맑은 고딕</vt:lpstr>
      <vt:lpstr>Calisto MT</vt:lpstr>
      <vt:lpstr>Trebuchet MS</vt:lpstr>
      <vt:lpstr>Wingdings 2</vt:lpstr>
      <vt:lpstr>슬레이트</vt:lpstr>
      <vt:lpstr>Team 2</vt:lpstr>
      <vt:lpstr>The Mad Rider</vt:lpstr>
      <vt:lpstr>“The Mad Rider” - Conceptual Model</vt:lpstr>
      <vt:lpstr>PowerPoint 프레젠테이션</vt:lpstr>
      <vt:lpstr>PowerPoint 프레젠테이션</vt:lpstr>
      <vt:lpstr>PowerPoint 프레젠테이션</vt:lpstr>
      <vt:lpstr>Need a Light</vt:lpstr>
      <vt:lpstr>“Need a Light” : basic concept</vt:lpstr>
      <vt:lpstr>UI plan</vt:lpstr>
      <vt:lpstr>Overall System Design</vt:lpstr>
      <vt:lpstr>User scenario</vt:lpstr>
      <vt:lpstr>Jelly Maze</vt:lpstr>
      <vt:lpstr>“Jelly Maze” : Basic Concept</vt:lpstr>
      <vt:lpstr>“Jelly Maze” : Basic Concept</vt:lpstr>
      <vt:lpstr>“Jelly Maze” : Basic Concept</vt:lpstr>
      <vt:lpstr>“Jelly Maze” : System Design</vt:lpstr>
      <vt:lpstr>“Jelly Maze” : Story</vt:lpstr>
      <vt:lpstr>Shape Run</vt:lpstr>
      <vt:lpstr>Conceptual Model</vt:lpstr>
      <vt:lpstr>User Interface</vt:lpstr>
      <vt:lpstr>System Design</vt:lpstr>
      <vt:lpstr>Thanks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김민석</dc:creator>
  <cp:lastModifiedBy>이규성</cp:lastModifiedBy>
  <cp:revision>23</cp:revision>
  <dcterms:created xsi:type="dcterms:W3CDTF">2016-09-21T06:00:49Z</dcterms:created>
  <dcterms:modified xsi:type="dcterms:W3CDTF">2016-09-21T15:37:12Z</dcterms:modified>
</cp:coreProperties>
</file>

<file path=docProps/thumbnail.jpeg>
</file>